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311" r:id="rId7"/>
    <p:sldId id="257" r:id="rId8"/>
    <p:sldId id="273" r:id="rId9"/>
    <p:sldId id="274" r:id="rId10"/>
    <p:sldId id="281" r:id="rId11"/>
    <p:sldId id="284" r:id="rId12"/>
    <p:sldId id="286" r:id="rId13"/>
    <p:sldId id="287" r:id="rId14"/>
    <p:sldId id="277" r:id="rId15"/>
    <p:sldId id="288" r:id="rId16"/>
    <p:sldId id="289" r:id="rId17"/>
    <p:sldId id="291" r:id="rId18"/>
    <p:sldId id="294" r:id="rId19"/>
  </p:sldIdLst>
  <p:sldSz cx="9144000" cy="6858000" type="screen4x3"/>
  <p:notesSz cx="6877050" cy="9315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AC6"/>
    <a:srgbClr val="0000FF"/>
    <a:srgbClr val="3369A5"/>
    <a:srgbClr val="8BB63A"/>
    <a:srgbClr val="A6276E"/>
    <a:srgbClr val="3C7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30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0591" cy="4675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854" y="0"/>
            <a:ext cx="2980591" cy="4675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13AA-BBB4-416F-9131-5CA258A6104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7892"/>
            <a:ext cx="2980591" cy="4675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854" y="8847892"/>
            <a:ext cx="2980591" cy="4675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EB3E5-A3F1-441E-83CE-EB7F4373B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62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0055" cy="467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5" y="1"/>
            <a:ext cx="2980055" cy="467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04F35-8704-4BB4-93DD-379DE5D4E95D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65225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6" y="4483061"/>
            <a:ext cx="5501640" cy="36679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8062"/>
            <a:ext cx="2980055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5" y="8848062"/>
            <a:ext cx="2980055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A02D4-DCF5-4507-9403-B28B6AF48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7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A02D4-DCF5-4507-9403-B28B6AF48D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3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72363"/>
            <a:ext cx="9144000" cy="54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918" y="699862"/>
            <a:ext cx="8072733" cy="158727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TC143 Loss and Bereavement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917" y="2290044"/>
            <a:ext cx="7486199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Polyvagal theory and clinical practice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F9DF0D-8188-438C-9AEE-ECF04D871D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205022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83" y="457200"/>
            <a:ext cx="2876413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483" y="2057400"/>
            <a:ext cx="2876413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6F8260-F86C-4C26-813D-2782EE77D4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94887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079" y="934136"/>
            <a:ext cx="7701271" cy="7565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/>
              <a:t>Window of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78" y="1811867"/>
            <a:ext cx="7701272" cy="4365096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E135B1-8086-47E4-AFA8-D75E9B47F4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178297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11" y="842038"/>
            <a:ext cx="7711139" cy="848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03673" y="1574473"/>
            <a:ext cx="7711678" cy="684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2800">
                <a:latin typeface="+mn-lt"/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3673" y="2258685"/>
            <a:ext cx="7711678" cy="329280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9DE5CB-BCEA-4A6E-86CB-016A29BD03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253030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81" y="1736727"/>
            <a:ext cx="7681707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81" y="4626970"/>
            <a:ext cx="7681707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893FC2-1108-4C77-B611-9384F9B771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44645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79" y="835460"/>
            <a:ext cx="7890400" cy="855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077" y="1690689"/>
            <a:ext cx="3961853" cy="4486274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279" y="1690689"/>
            <a:ext cx="3886200" cy="4486274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EEAF56-0E25-4A4D-897C-8064F08787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19883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11" y="717048"/>
            <a:ext cx="7712330" cy="973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212" y="1351979"/>
            <a:ext cx="3693970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212" y="2175891"/>
            <a:ext cx="3693970" cy="4013772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51979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75891"/>
            <a:ext cx="3887391" cy="4013772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4C2C9C98-7D1D-4802-8271-1B90CD1C79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31774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79" y="881508"/>
            <a:ext cx="7701271" cy="8091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3202" y="0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3C77FB-0773-4A2A-9D40-DCE3D1756D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16750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82D1B5-17DB-4C7A-8ABA-13DDDBAF6B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83041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97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1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797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67376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1DB8E7-F76F-4760-B4E2-EBB662EEAA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9548" y="6435291"/>
            <a:ext cx="266138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© Fronting the Challenge Projects Ltd 2019 </a:t>
            </a:r>
          </a:p>
        </p:txBody>
      </p:sp>
    </p:spTree>
    <p:extLst>
      <p:ext uri="{BB962C8B-B14F-4D97-AF65-F5344CB8AC3E}">
        <p14:creationId xmlns:p14="http://schemas.microsoft.com/office/powerpoint/2010/main" val="32268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41091" y="6435290"/>
            <a:ext cx="38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C39FA8BF-AD8A-40B1-9048-5D55E4796E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11">
            <a:extLst>
              <a:ext uri="{FF2B5EF4-FFF2-40B4-BE49-F238E27FC236}">
                <a16:creationId xmlns="" xmlns:a16="http://schemas.microsoft.com/office/drawing/2014/main" id="{57718325-7DBD-4C43-8AE7-F30731016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9548" y="6315565"/>
            <a:ext cx="2661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en-GB"/>
              <a:t>© Fronting the Challenge Projects Ltd 2019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BA571-CC55-3F49-9349-EA8C1554D0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12" y="6189890"/>
            <a:ext cx="1356451" cy="4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C9ABB2-8BA9-47B0-817C-DA2AD3BC7B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95882" y="177310"/>
            <a:ext cx="909481" cy="1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0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chemeClr val="tx1"/>
          </a:solidFill>
          <a:latin typeface="ITC Franklin Gothic Std Demi" charset="0"/>
          <a:ea typeface="ITC Franklin Gothic Std Demi" charset="0"/>
          <a:cs typeface="ITC Franklin Gothic Std Dem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unrosa.co.uk" TargetMode="External"/><Relationship Id="rId2" Type="http://schemas.openxmlformats.org/officeDocument/2006/relationships/hyperlink" Target="http://www.hunrosa.co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917" y="2290044"/>
            <a:ext cx="7744603" cy="1655762"/>
          </a:xfrm>
        </p:spPr>
        <p:txBody>
          <a:bodyPr/>
          <a:lstStyle/>
          <a:p>
            <a:endParaRPr lang="en-GB" sz="3200" i="1" dirty="0"/>
          </a:p>
          <a:p>
            <a:r>
              <a:rPr lang="en-GB" sz="3200" i="1" dirty="0">
                <a:latin typeface="Arial Narrow" panose="020B0606020202030204" pitchFamily="34" charset="0"/>
                <a:cs typeface="Aparajita" panose="020B0502040204020203" pitchFamily="18" charset="0"/>
              </a:rPr>
              <a:t>Helping a child to </a:t>
            </a:r>
            <a:br>
              <a:rPr lang="en-GB" sz="3200" i="1" dirty="0">
                <a:latin typeface="Arial Narrow" panose="020B0606020202030204" pitchFamily="34" charset="0"/>
                <a:cs typeface="Aparajita" panose="020B0502040204020203" pitchFamily="18" charset="0"/>
              </a:rPr>
            </a:br>
            <a:r>
              <a:rPr lang="en-GB" sz="6000" b="1" dirty="0">
                <a:latin typeface="MV Boli" panose="02000500030200090000" pitchFamily="2" charset="0"/>
                <a:cs typeface="MV Boli" panose="02000500030200090000" pitchFamily="2" charset="0"/>
              </a:rPr>
              <a:t>Sleep Wise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703AEF-DE3A-4E4D-ABB9-90902B2DDE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5B1E86E-7AFA-4523-84A6-56103AFAD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AB9440-4E67-4492-904A-41308ACF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32" y="5070106"/>
            <a:ext cx="1675677" cy="1689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FB2D66-F45D-4972-8E07-463516BD6444}"/>
              </a:ext>
            </a:extLst>
          </p:cNvPr>
          <p:cNvSpPr txBox="1"/>
          <p:nvPr/>
        </p:nvSpPr>
        <p:spPr>
          <a:xfrm>
            <a:off x="4018548" y="5788959"/>
            <a:ext cx="229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EBFDA"/>
                </a:solidFill>
                <a:latin typeface="Franklin Gothic Demi" panose="020B0703020102020204" pitchFamily="34" charset="0"/>
              </a:rPr>
              <a:t>@</a:t>
            </a:r>
            <a:r>
              <a:rPr lang="en-GB" dirty="0" err="1">
                <a:solidFill>
                  <a:srgbClr val="4EBFDA"/>
                </a:solidFill>
                <a:latin typeface="Franklin Gothic Demi" panose="020B0703020102020204" pitchFamily="34" charset="0"/>
              </a:rPr>
              <a:t>HunrosaSleep</a:t>
            </a:r>
            <a:endParaRPr lang="en-GB" dirty="0">
              <a:solidFill>
                <a:srgbClr val="4EBFDA"/>
              </a:solidFill>
              <a:latin typeface="Franklin Gothic Demi" panose="020B0703020102020204" pitchFamily="34" charset="0"/>
            </a:endParaRPr>
          </a:p>
          <a:p>
            <a:r>
              <a:rPr lang="en-GB" dirty="0">
                <a:solidFill>
                  <a:srgbClr val="4EBFDA"/>
                </a:solidFill>
                <a:latin typeface="Franklin Gothic Demi" panose="020B0703020102020204" pitchFamily="34" charset="0"/>
              </a:rPr>
              <a:t>www.hunrosa.co.uk</a:t>
            </a:r>
          </a:p>
        </p:txBody>
      </p:sp>
      <p:pic>
        <p:nvPicPr>
          <p:cNvPr id="9" name="Picture 8" descr=" &#10;Sleep Wise   &#10;">
            <a:extLst>
              <a:ext uri="{FF2B5EF4-FFF2-40B4-BE49-F238E27FC236}">
                <a16:creationId xmlns="" xmlns:a16="http://schemas.microsoft.com/office/drawing/2014/main" id="{7F3D5FDD-15E2-4135-B716-8C0969A7D9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34" y="3634212"/>
            <a:ext cx="2124075" cy="1233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9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45BAFB-265D-489C-A7F4-50C24DBD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Average sleep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9DE0F5-1C7D-4A65-89A6-229BD3AC83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1C557D-E5FD-4196-96E2-489638BCB8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D9E49A-C5B5-4CF5-AE9A-7461B6F2830A}"/>
              </a:ext>
            </a:extLst>
          </p:cNvPr>
          <p:cNvSpPr txBox="1"/>
          <p:nvPr/>
        </p:nvSpPr>
        <p:spPr>
          <a:xfrm>
            <a:off x="6608619" y="5305676"/>
            <a:ext cx="217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Source: National Sleep Foundation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250DAD48-5C7A-4321-A3C2-A38496F77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747"/>
              </p:ext>
            </p:extLst>
          </p:nvPr>
        </p:nvGraphicFramePr>
        <p:xfrm>
          <a:off x="6451601" y="2031447"/>
          <a:ext cx="2175163" cy="49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163">
                  <a:extLst>
                    <a:ext uri="{9D8B030D-6E8A-4147-A177-3AD203B41FA5}">
                      <a16:colId xmlns="" xmlns:a16="http://schemas.microsoft.com/office/drawing/2014/main" val="1850772671"/>
                    </a:ext>
                  </a:extLst>
                </a:gridCol>
              </a:tblGrid>
              <a:tr h="4983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0423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13D45306-762E-430D-BC1C-EFD4B1925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03155"/>
              </p:ext>
            </p:extLst>
          </p:nvPr>
        </p:nvGraphicFramePr>
        <p:xfrm>
          <a:off x="6451601" y="2695542"/>
          <a:ext cx="2175163" cy="49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163">
                  <a:extLst>
                    <a:ext uri="{9D8B030D-6E8A-4147-A177-3AD203B41FA5}">
                      <a16:colId xmlns="" xmlns:a16="http://schemas.microsoft.com/office/drawing/2014/main" val="1850772671"/>
                    </a:ext>
                  </a:extLst>
                </a:gridCol>
              </a:tblGrid>
              <a:tr h="4983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0423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7C30C7-9675-4ED3-B279-E102CD4B9317}"/>
              </a:ext>
            </a:extLst>
          </p:cNvPr>
          <p:cNvSpPr txBox="1"/>
          <p:nvPr/>
        </p:nvSpPr>
        <p:spPr>
          <a:xfrm>
            <a:off x="6502604" y="2095932"/>
            <a:ext cx="212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May be appropriate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9976148-2E8F-4928-B86D-0190EBED37B9}"/>
              </a:ext>
            </a:extLst>
          </p:cNvPr>
          <p:cNvSpPr txBox="1"/>
          <p:nvPr/>
        </p:nvSpPr>
        <p:spPr>
          <a:xfrm>
            <a:off x="6477102" y="2732318"/>
            <a:ext cx="212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</a:rPr>
              <a:t>Recommended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DB14C3-A098-45F6-92EA-E3D9996C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51" y="1634836"/>
            <a:ext cx="5134139" cy="4713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1BE8FC-0A5D-4F46-9F09-932115B60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43" y="131780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CE5E2-BA4A-48B7-B0DC-D45DE4FE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affect children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A81FD2-0375-4A81-988C-09C21827B5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Day/night perception – Are there clear boundaries and differentiations? It is consistent?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6A6055-9004-4F2A-92DC-4CE85F43A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673" y="2608729"/>
            <a:ext cx="7711678" cy="2942759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dirty="0"/>
              <a:t>Ways to do this include:</a:t>
            </a:r>
          </a:p>
          <a:p>
            <a:pPr lvl="0"/>
            <a:r>
              <a:rPr lang="en-GB" sz="1800" dirty="0"/>
              <a:t>lively play should become quiet play before bedtime</a:t>
            </a:r>
          </a:p>
          <a:p>
            <a:pPr lvl="0"/>
            <a:r>
              <a:rPr lang="en-GB" sz="1800" dirty="0"/>
              <a:t>the same sequence of events should happen every night – social stories can help.</a:t>
            </a:r>
          </a:p>
          <a:p>
            <a:pPr lvl="0"/>
            <a:r>
              <a:rPr lang="en-GB" sz="1800" dirty="0"/>
              <a:t>use cues to signal bedtime environmental and behavioural (</a:t>
            </a:r>
            <a:r>
              <a:rPr lang="en-GB" sz="1800" dirty="0" err="1"/>
              <a:t>eg</a:t>
            </a:r>
            <a:r>
              <a:rPr lang="en-GB" sz="1800" dirty="0"/>
              <a:t> clock, closing curtains).</a:t>
            </a:r>
          </a:p>
          <a:p>
            <a:pPr lvl="0"/>
            <a:r>
              <a:rPr lang="en-GB" sz="1800" dirty="0"/>
              <a:t>are they over-alerted and cannot switch off/under-alerted and cannot settle – do they need help with this  </a:t>
            </a:r>
          </a:p>
          <a:p>
            <a:pPr lvl="0"/>
            <a:r>
              <a:rPr lang="en-GB" sz="1800" dirty="0"/>
              <a:t>bath time helps melatonin production and a bedtime promotes relaxation</a:t>
            </a:r>
          </a:p>
          <a:p>
            <a:pPr lvl="0"/>
            <a:r>
              <a:rPr lang="en-GB" sz="1800" dirty="0"/>
              <a:t>recorded stories or music, etc, can be used -- but must be switched off just before sleep</a:t>
            </a:r>
          </a:p>
          <a:p>
            <a:pPr lvl="0"/>
            <a:r>
              <a:rPr lang="en-GB" sz="1800" dirty="0"/>
              <a:t>wake the child at a regular hour each morning.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FFDDC0-144A-4223-A7E7-0D1968D713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F430C5-23D1-475F-BE51-78AF705831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0B8403-4CED-41B1-A5D5-48311954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43" y="131780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6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D51416-9206-45B0-90B9-C27E5B10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things that affect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258D3B-8FDF-414A-9492-74C4A1617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78" y="1811867"/>
            <a:ext cx="7701272" cy="4365096"/>
          </a:xfrm>
        </p:spPr>
        <p:txBody>
          <a:bodyPr/>
          <a:lstStyle/>
          <a:p>
            <a:r>
              <a:rPr lang="en-GB" dirty="0">
                <a:latin typeface="+mj-lt"/>
              </a:rPr>
              <a:t>Pain: </a:t>
            </a:r>
            <a:r>
              <a:rPr lang="en-GB" dirty="0"/>
              <a:t>The FLACC pain scale can be used for children with communication problems.</a:t>
            </a:r>
          </a:p>
          <a:p>
            <a:r>
              <a:rPr lang="en-GB" dirty="0">
                <a:latin typeface="+mj-lt"/>
              </a:rPr>
              <a:t>Exercise:</a:t>
            </a:r>
            <a:r>
              <a:rPr lang="en-GB" dirty="0"/>
              <a:t> Are they getting too much or too little?</a:t>
            </a:r>
          </a:p>
          <a:p>
            <a:r>
              <a:rPr lang="en-GB" dirty="0">
                <a:latin typeface="+mj-lt"/>
              </a:rPr>
              <a:t>Continence.</a:t>
            </a:r>
          </a:p>
          <a:p>
            <a:r>
              <a:rPr lang="en-GB" dirty="0">
                <a:latin typeface="+mj-lt"/>
              </a:rPr>
              <a:t>Medication:</a:t>
            </a:r>
            <a:r>
              <a:rPr lang="en-GB" dirty="0"/>
              <a:t> Its action may prevent sleep.</a:t>
            </a:r>
          </a:p>
          <a:p>
            <a:r>
              <a:rPr lang="en-GB" dirty="0">
                <a:latin typeface="+mj-lt"/>
              </a:rPr>
              <a:t>Medical conditions: </a:t>
            </a:r>
            <a:r>
              <a:rPr lang="en-GB" dirty="0"/>
              <a:t>Sleep apnoea, epilepsy, restless legs, etc.</a:t>
            </a:r>
          </a:p>
          <a:p>
            <a:r>
              <a:rPr lang="en-GB" dirty="0">
                <a:latin typeface="+mj-lt"/>
              </a:rPr>
              <a:t>Anxiety.</a:t>
            </a:r>
          </a:p>
          <a:p>
            <a:r>
              <a:rPr lang="en-GB" dirty="0">
                <a:latin typeface="+mj-lt"/>
              </a:rPr>
              <a:t>Sensory overload.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EBC5FE-8F67-4B31-B7CA-4C8572DC2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39ED65-8AB0-4DF5-9D43-DDC3D16E7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C9E873-6193-4C3F-A045-04E78B0F3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43" y="131780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C71035-7698-4355-A5C1-7A0FD566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for soothing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84E0D4-7CE7-4AD9-A58A-3C9E14A6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4" y="1880442"/>
            <a:ext cx="7701272" cy="436509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Worry dolls, boxes/bags of worries, fairy doors, bubbles.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Talking and drawing – what’s worrying them – get them to test it out.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Transitional object such as a family picture or soft toy.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Enough light – use a calming nightlight (but not a blue light).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Stress balls, such as </a:t>
            </a:r>
            <a:r>
              <a:rPr lang="en-GB" sz="1800" dirty="0" err="1"/>
              <a:t>Mohdoh</a:t>
            </a:r>
            <a:r>
              <a:rPr lang="en-GB" sz="1800" dirty="0"/>
              <a:t> .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Massage, aromatherapy .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For bedwetting see the ERIC website.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Mindfulness/meditation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Read stories -- see the Moshi Twilight app. Books can also be used (</a:t>
            </a:r>
            <a:r>
              <a:rPr lang="en-GB" sz="1800" dirty="0" err="1"/>
              <a:t>eg</a:t>
            </a:r>
            <a:r>
              <a:rPr lang="en-GB" sz="1800" dirty="0"/>
              <a:t> </a:t>
            </a:r>
            <a:r>
              <a:rPr lang="en-GB" sz="1800" i="1" dirty="0"/>
              <a:t>The Huge Bag of Worries </a:t>
            </a:r>
            <a:r>
              <a:rPr lang="en-GB" sz="1800" dirty="0"/>
              <a:t>by Virginia Ironside).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en-GB" sz="1800" dirty="0"/>
              <a:t>Enough sleepiness – it counters arousal due to anxiety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5D248A-2740-407E-A26C-56CB65081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71623D-1FFE-423B-8769-C7A79B9955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684773-489F-423F-A1A2-916F5A4A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43" y="131780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1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62128A-9004-4966-A8B3-280E8B7E0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673" y="1562101"/>
            <a:ext cx="7711678" cy="4873190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Is daytime tiredness constantly an issue? Complete a sleep diary to get a picture of what is going on.</a:t>
            </a:r>
          </a:p>
          <a:p>
            <a:r>
              <a:rPr lang="en-GB" sz="2000" dirty="0"/>
              <a:t>Check food and exercise, keep in mind what you do in the day will affect sleep.</a:t>
            </a:r>
          </a:p>
          <a:p>
            <a:r>
              <a:rPr lang="en-GB" sz="2000" dirty="0"/>
              <a:t>Increase melatonin production by using a calming routine</a:t>
            </a:r>
          </a:p>
          <a:p>
            <a:r>
              <a:rPr lang="en-GB" sz="2000" dirty="0"/>
              <a:t>Emphasise the difference between day and night</a:t>
            </a:r>
          </a:p>
          <a:p>
            <a:r>
              <a:rPr lang="en-GB" sz="2000" dirty="0"/>
              <a:t>Use these slides to inform parents, especially average sleep needs. </a:t>
            </a:r>
          </a:p>
          <a:p>
            <a:r>
              <a:rPr lang="en-GB" sz="2000" dirty="0"/>
              <a:t>Techniques: gradual retreat, rapid return, extinction – </a:t>
            </a:r>
            <a:r>
              <a:rPr lang="en-GB" sz="2000" i="1" dirty="0"/>
              <a:t>Cerebra produce information cards &amp; have a helpline for some disabilities</a:t>
            </a:r>
            <a:endParaRPr lang="en-GB" sz="20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Contact Hunrosa for some free advice </a:t>
            </a:r>
            <a:r>
              <a:rPr lang="en-GB" sz="2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www.hunrosa.co.uk</a:t>
            </a:r>
            <a:r>
              <a:rPr lang="en-GB" sz="2000" dirty="0">
                <a:solidFill>
                  <a:srgbClr val="0000FF"/>
                </a:solidFill>
              </a:rPr>
              <a:t>. </a:t>
            </a:r>
            <a:r>
              <a:rPr lang="en-GB" sz="2000" dirty="0"/>
              <a:t>Phone 01579 346070 email </a:t>
            </a:r>
            <a:r>
              <a:rPr lang="en-GB" sz="2000" dirty="0">
                <a:hlinkClick r:id="rId3"/>
              </a:rPr>
              <a:t>info@hunrosa.co.uk</a:t>
            </a:r>
            <a:r>
              <a:rPr lang="en-GB" sz="2000" dirty="0"/>
              <a:t> @</a:t>
            </a:r>
            <a:r>
              <a:rPr lang="en-GB" sz="2000" dirty="0" err="1"/>
              <a:t>HunrosaSleep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Get sleep added to the child’s plan or EHCP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73EADC-66B0-4FED-9E9F-74015589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Detecting sleep 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0B8D2F-E7D3-4E30-A06F-97A795AB75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173213-C22F-400B-93B7-E627886B0E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B99DED-0027-49AF-B558-7F43419DF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43" y="131780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7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788C92E-2234-4B33-B9F3-16FAA2557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05275" y="2947737"/>
            <a:ext cx="4811317" cy="3910263"/>
          </a:xfrm>
        </p:spPr>
        <p:txBody>
          <a:bodyPr/>
          <a:lstStyle/>
          <a:p>
            <a:pPr lvl="0"/>
            <a:r>
              <a:rPr lang="en-US" sz="1400" dirty="0"/>
              <a:t>After the sleep programme was completed, 99.9% reported improvements in child’s sleep</a:t>
            </a:r>
            <a:endParaRPr lang="en-GB" sz="1400" dirty="0"/>
          </a:p>
          <a:p>
            <a:pPr lvl="0"/>
            <a:r>
              <a:rPr lang="en-US" sz="1400" dirty="0"/>
              <a:t>88% of families who received a sleep programme followed it through to </a:t>
            </a:r>
            <a:r>
              <a:rPr lang="en-GB" sz="1400" dirty="0"/>
              <a:t>conclusion</a:t>
            </a:r>
          </a:p>
          <a:p>
            <a:pPr lvl="0"/>
            <a:r>
              <a:rPr lang="en-US" sz="1400" dirty="0"/>
              <a:t>Professional training is CPD accredited</a:t>
            </a:r>
            <a:endParaRPr lang="en-GB" sz="1400" dirty="0"/>
          </a:p>
          <a:p>
            <a:pPr lvl="0"/>
            <a:r>
              <a:rPr lang="en-US" sz="1400" dirty="0"/>
              <a:t>Parents &amp; professionals were highly satisfied with workshop sessions</a:t>
            </a:r>
            <a:endParaRPr lang="en-GB" sz="1400" dirty="0"/>
          </a:p>
          <a:p>
            <a:pPr lvl="0"/>
            <a:r>
              <a:rPr lang="en-US" sz="1400" dirty="0"/>
              <a:t>Biggest changes: quality of life for families and the disabled child’s daytime </a:t>
            </a:r>
            <a:r>
              <a:rPr lang="en-US" sz="1400" dirty="0" err="1"/>
              <a:t>behaviour</a:t>
            </a:r>
            <a:endParaRPr lang="en-GB" sz="1400" dirty="0"/>
          </a:p>
          <a:p>
            <a:pPr lvl="0"/>
            <a:r>
              <a:rPr lang="en-US" sz="1400" dirty="0"/>
              <a:t>77% improved their natural melatonin production: they didn’t need prescribed melatonin/reduced.</a:t>
            </a:r>
            <a:endParaRPr lang="en-GB" sz="1400" dirty="0"/>
          </a:p>
          <a:p>
            <a:pPr lvl="0"/>
            <a:r>
              <a:rPr lang="en-US" sz="1400" dirty="0"/>
              <a:t>80% stopped prescribed melatonin completely.</a:t>
            </a:r>
            <a:endParaRPr lang="en-GB" sz="1400" dirty="0"/>
          </a:p>
          <a:p>
            <a:pPr lvl="0"/>
            <a:r>
              <a:rPr lang="en-US" sz="1400" dirty="0"/>
              <a:t>Demand for assessments was high: the annual contract for 50 assessments fulfilled in 6 months</a:t>
            </a:r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70D6DF-85E8-44C8-A216-A2180EA07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04C84F-98E8-49F7-B52A-81F30BDF08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6E378CFD-AF95-45B3-9B63-320599812C84}"/>
              </a:ext>
            </a:extLst>
          </p:cNvPr>
          <p:cNvSpPr txBox="1">
            <a:spLocks/>
          </p:cNvSpPr>
          <p:nvPr/>
        </p:nvSpPr>
        <p:spPr>
          <a:xfrm>
            <a:off x="578667" y="3149749"/>
            <a:ext cx="3993333" cy="2939152"/>
          </a:xfrm>
          <a:prstGeom prst="rect">
            <a:avLst/>
          </a:prstGeom>
        </p:spPr>
        <p:txBody>
          <a:bodyPr/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Is sleeplessness an NHS issue for children and young people?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A5C626-BEE6-4CFF-999D-C0606D2F8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911" y="251946"/>
            <a:ext cx="1476205" cy="1488145"/>
          </a:xfrm>
          <a:prstGeom prst="rect">
            <a:avLst/>
          </a:prstGeom>
        </p:spPr>
      </p:pic>
      <p:pic>
        <p:nvPicPr>
          <p:cNvPr id="9" name="Picture Placeholder 6" descr="A picture containing green, indoor, person, little&#10;&#10;Description generated with very high confidence">
            <a:extLst>
              <a:ext uri="{FF2B5EF4-FFF2-40B4-BE49-F238E27FC236}">
                <a16:creationId xmlns="" xmlns:a16="http://schemas.microsoft.com/office/drawing/2014/main" id="{04BD9062-88A5-45D0-BC4A-0582DB8300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3" b="21743"/>
          <a:stretch>
            <a:fillRect/>
          </a:stretch>
        </p:blipFill>
        <p:spPr>
          <a:xfrm>
            <a:off x="847051" y="384439"/>
            <a:ext cx="5957127" cy="22344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1" name="Picture 10" descr=" &#10;Sleep Wise   &#10;">
            <a:extLst>
              <a:ext uri="{FF2B5EF4-FFF2-40B4-BE49-F238E27FC236}">
                <a16:creationId xmlns="" xmlns:a16="http://schemas.microsoft.com/office/drawing/2014/main" id="{26F050C1-C0A9-4963-80C4-96F27DB7F0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0" y="5167643"/>
            <a:ext cx="2124075" cy="1233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32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sleeplessness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Why do we need to sleep?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Sleep deprived workers in the UK have worse health and poor productivity. It is estimated that it costs the UK economy £40 billion a year.</a:t>
            </a:r>
          </a:p>
          <a:p>
            <a:r>
              <a:rPr lang="en-GB" sz="2000" dirty="0"/>
              <a:t>Up to one-quarter of all accidents on major roads are due to lack of sleep.</a:t>
            </a:r>
          </a:p>
          <a:p>
            <a:r>
              <a:rPr lang="en-GB" sz="2000" dirty="0"/>
              <a:t>In the US, doctors on shifts made 36% more serious medical errors and are five times more serious misdiagnoses.</a:t>
            </a:r>
          </a:p>
          <a:p>
            <a:r>
              <a:rPr lang="en-GB" sz="2000" dirty="0"/>
              <a:t>Lack of sleep is now linked to developing Alzheimer’s and Parkinson’s diseases. It increases the risk of Type 2 diabetes, heart disease and cancer. It makes us more likely to be obese. </a:t>
            </a:r>
          </a:p>
          <a:p>
            <a:r>
              <a:rPr lang="en-GB" sz="2000" dirty="0"/>
              <a:t>In disabled children sleep deprivation can make health conditions worse and even mirror certain disabilities.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A4F8D886-C3C4-504A-9F67-0C66499CB86F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3B0378-19EB-4172-9C0F-9B90FD182E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9B529A-B457-45B8-B683-9F71AB43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540" y="435043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CB328F0-898D-4474-8287-F0ABA9F1C878}"/>
              </a:ext>
            </a:extLst>
          </p:cNvPr>
          <p:cNvSpPr/>
          <p:nvPr/>
        </p:nvSpPr>
        <p:spPr>
          <a:xfrm>
            <a:off x="5720020" y="5153822"/>
            <a:ext cx="2947388" cy="908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6E799-C8CB-48C0-B789-BA849963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Sleep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035838-18CF-4AE1-B5FF-9F73FD3368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673" y="1574473"/>
            <a:ext cx="7711678" cy="579635"/>
          </a:xfrm>
        </p:spPr>
        <p:txBody>
          <a:bodyPr/>
          <a:lstStyle/>
          <a:p>
            <a:r>
              <a:rPr lang="en-GB" dirty="0"/>
              <a:t>Body clock and tiredness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D6AC9F-7BE8-47B6-A2B4-3D7D7AEEA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23" y="2092356"/>
            <a:ext cx="4502295" cy="3292803"/>
          </a:xfrm>
        </p:spPr>
        <p:txBody>
          <a:bodyPr/>
          <a:lstStyle/>
          <a:p>
            <a:r>
              <a:rPr lang="en-US" sz="1800" dirty="0"/>
              <a:t>The light enters the eye, travelling behind the layer of rods and cones to light sensitive cells. These cells send a message to the area of the hypothalamus, specifically the suprachiasmatic nucleus (this is in the </a:t>
            </a:r>
            <a:r>
              <a:rPr lang="en-US" sz="1800" dirty="0" err="1"/>
              <a:t>centre</a:t>
            </a:r>
            <a:r>
              <a:rPr lang="en-US" sz="1800" dirty="0"/>
              <a:t> of the brain, central to our bodily functions including fight, flight or freeze). </a:t>
            </a:r>
          </a:p>
          <a:p>
            <a:r>
              <a:rPr lang="en-US" sz="1800" dirty="0"/>
              <a:t>Light also affects hormones, body temperature and vigilance. </a:t>
            </a:r>
          </a:p>
          <a:p>
            <a:r>
              <a:rPr lang="en-US" sz="1800" dirty="0"/>
              <a:t>The body clock regulates how tired we feel during the day. </a:t>
            </a:r>
          </a:p>
          <a:p>
            <a:r>
              <a:rPr lang="en-US" sz="1800" dirty="0"/>
              <a:t>There are lots of other smaller clocks in our body, affected by light. Every cell has this clock capability.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E7B6DE8-5574-4445-8304-AFB4AB111E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4F86D9-DBB9-41DD-8F62-820E3ADD3D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91BDDE9-89E3-4958-B1DB-3198F2D5DC58}"/>
              </a:ext>
            </a:extLst>
          </p:cNvPr>
          <p:cNvSpPr/>
          <p:nvPr/>
        </p:nvSpPr>
        <p:spPr>
          <a:xfrm>
            <a:off x="5599685" y="5285083"/>
            <a:ext cx="3188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Modern artificial light is shifting our body clocks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83B0918-4C94-45B6-8F04-D76956CB6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8" t="8430" r="6002" b="9149"/>
          <a:stretch/>
        </p:blipFill>
        <p:spPr>
          <a:xfrm>
            <a:off x="5312418" y="1305457"/>
            <a:ext cx="3800194" cy="31871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9B50FEB-3424-4A41-8158-58F344FAE503}"/>
              </a:ext>
            </a:extLst>
          </p:cNvPr>
          <p:cNvSpPr/>
          <p:nvPr/>
        </p:nvSpPr>
        <p:spPr>
          <a:xfrm>
            <a:off x="5540185" y="4492560"/>
            <a:ext cx="339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Voigt R </a:t>
            </a:r>
            <a:r>
              <a:rPr lang="en-GB" sz="1400" i="1" dirty="0"/>
              <a:t>et al </a:t>
            </a:r>
            <a:r>
              <a:rPr lang="en-GB" sz="1400" dirty="0"/>
              <a:t>(2013). Illustration in the public domain</a:t>
            </a:r>
            <a:r>
              <a:rPr lang="en-GB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AFFC0AD-8B81-4F3F-A2A3-281CA075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43" y="131780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4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C19A2EDA-41B7-44F2-B8E6-86268CAE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Circadian rhythm and homeostatic sleep drive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44D9784-C09F-48E0-BAC9-ED67AACA88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5E18A8-6588-4F25-865F-B065F1BB41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93C1C5CB-0F5B-44FE-9773-5333F877A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0064"/>
          <a:stretch/>
        </p:blipFill>
        <p:spPr>
          <a:xfrm>
            <a:off x="728630" y="2646694"/>
            <a:ext cx="8340328" cy="3670549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="" xmlns:a16="http://schemas.microsoft.com/office/drawing/2014/main" id="{1FE45EC5-3AD2-48D5-B9C7-AC273C637254}"/>
              </a:ext>
            </a:extLst>
          </p:cNvPr>
          <p:cNvSpPr txBox="1">
            <a:spLocks/>
          </p:cNvSpPr>
          <p:nvPr/>
        </p:nvSpPr>
        <p:spPr>
          <a:xfrm>
            <a:off x="821658" y="2020543"/>
            <a:ext cx="7711678" cy="684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What makes us sleep?</a:t>
            </a:r>
            <a:r>
              <a:rPr lang="en-GB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8C5948C-92D3-47F2-BD84-6BD18CD2F554}"/>
              </a:ext>
            </a:extLst>
          </p:cNvPr>
          <p:cNvSpPr/>
          <p:nvPr/>
        </p:nvSpPr>
        <p:spPr>
          <a:xfrm>
            <a:off x="4895458" y="2429209"/>
            <a:ext cx="1479215" cy="684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175D1D-3979-4B20-9FB7-4738693B9226}"/>
              </a:ext>
            </a:extLst>
          </p:cNvPr>
          <p:cNvSpPr txBox="1"/>
          <p:nvPr/>
        </p:nvSpPr>
        <p:spPr>
          <a:xfrm>
            <a:off x="5317286" y="2134310"/>
            <a:ext cx="1841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Sleep urge (circadian rhythm)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B75C00-90ED-410D-9DF1-6EC2D7E0494D}"/>
              </a:ext>
            </a:extLst>
          </p:cNvPr>
          <p:cNvSpPr txBox="1"/>
          <p:nvPr/>
        </p:nvSpPr>
        <p:spPr>
          <a:xfrm>
            <a:off x="1401569" y="3415286"/>
            <a:ext cx="25172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Sleep need </a:t>
            </a:r>
          </a:p>
          <a:p>
            <a:pPr algn="ctr"/>
            <a:r>
              <a:rPr lang="en-GB" sz="1600" dirty="0"/>
              <a:t>(sleep/wake homeostasis)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C1C8A38-CBE4-4898-B64C-25C0FF9D4CE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527636" y="3038519"/>
            <a:ext cx="571802" cy="40191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884365-A51A-4250-A18B-A88F5C150228}"/>
              </a:ext>
            </a:extLst>
          </p:cNvPr>
          <p:cNvSpPr txBox="1"/>
          <p:nvPr/>
        </p:nvSpPr>
        <p:spPr>
          <a:xfrm>
            <a:off x="4263280" y="2746131"/>
            <a:ext cx="126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</a:rPr>
              <a:t>Melatonin at its peak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6912AD4-D32A-4F33-BEDD-5526CCF52DE1}"/>
              </a:ext>
            </a:extLst>
          </p:cNvPr>
          <p:cNvSpPr/>
          <p:nvPr/>
        </p:nvSpPr>
        <p:spPr>
          <a:xfrm>
            <a:off x="6374673" y="2950213"/>
            <a:ext cx="305826" cy="338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21FB30D-1B52-4DC2-BF14-FD353E8EF367}"/>
              </a:ext>
            </a:extLst>
          </p:cNvPr>
          <p:cNvCxnSpPr>
            <a:cxnSpLocks/>
          </p:cNvCxnSpPr>
          <p:nvPr/>
        </p:nvCxnSpPr>
        <p:spPr>
          <a:xfrm>
            <a:off x="6527586" y="2719207"/>
            <a:ext cx="311459" cy="25306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713EDE8-8F28-414A-B95E-47AB3D71AB20}"/>
              </a:ext>
            </a:extLst>
          </p:cNvPr>
          <p:cNvSpPr/>
          <p:nvPr/>
        </p:nvSpPr>
        <p:spPr>
          <a:xfrm>
            <a:off x="4263280" y="2411561"/>
            <a:ext cx="225593" cy="176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F678538-5F6D-4B93-8F1E-8A8373DF8F15}"/>
              </a:ext>
            </a:extLst>
          </p:cNvPr>
          <p:cNvSpPr txBox="1"/>
          <p:nvPr/>
        </p:nvSpPr>
        <p:spPr>
          <a:xfrm>
            <a:off x="3313356" y="6147966"/>
            <a:ext cx="25172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Time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D5E1F28-43BB-47D1-8F16-ADB6B3D71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43" y="131780"/>
            <a:ext cx="1148699" cy="11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A3F6C-A8E0-4B4D-A005-560AAE95673F}"/>
              </a:ext>
            </a:extLst>
          </p:cNvPr>
          <p:cNvSpPr txBox="1"/>
          <p:nvPr/>
        </p:nvSpPr>
        <p:spPr>
          <a:xfrm rot="-5400000">
            <a:off x="-78963" y="475804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Sleepiness</a:t>
            </a:r>
          </a:p>
        </p:txBody>
      </p:sp>
    </p:spTree>
    <p:extLst>
      <p:ext uri="{BB962C8B-B14F-4D97-AF65-F5344CB8AC3E}">
        <p14:creationId xmlns:p14="http://schemas.microsoft.com/office/powerpoint/2010/main" val="393227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9A92DB-7857-4ADE-98D5-0B8A89DC8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FF5FBA-DDB9-4316-A2AE-8C2ED48AD7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E9FC1933-6B51-465F-90A7-1520B13598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6495" r="20993" b="25155"/>
          <a:stretch/>
        </p:blipFill>
        <p:spPr bwMode="auto">
          <a:xfrm>
            <a:off x="1402672" y="1440072"/>
            <a:ext cx="7219210" cy="340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F8F151-0F68-46BA-AA43-174721826EF2}"/>
              </a:ext>
            </a:extLst>
          </p:cNvPr>
          <p:cNvSpPr txBox="1"/>
          <p:nvPr/>
        </p:nvSpPr>
        <p:spPr>
          <a:xfrm>
            <a:off x="3406070" y="4775586"/>
            <a:ext cx="25172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Time (hours)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23F99D-09CC-4F60-A564-6A898C49DB11}"/>
              </a:ext>
            </a:extLst>
          </p:cNvPr>
          <p:cNvSpPr txBox="1"/>
          <p:nvPr/>
        </p:nvSpPr>
        <p:spPr>
          <a:xfrm>
            <a:off x="814079" y="2817639"/>
            <a:ext cx="7688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Stages of sleep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54F39-5DF2-4A88-985E-7C21953A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Sleep science: The Hypnogram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72663A-2289-4E44-9057-DE1CCC6987A1}"/>
              </a:ext>
            </a:extLst>
          </p:cNvPr>
          <p:cNvSpPr txBox="1"/>
          <p:nvPr/>
        </p:nvSpPr>
        <p:spPr>
          <a:xfrm>
            <a:off x="1019006" y="5057191"/>
            <a:ext cx="2922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REM sleep</a:t>
            </a:r>
          </a:p>
          <a:p>
            <a:r>
              <a:rPr lang="en-GB" sz="1600" dirty="0"/>
              <a:t>This is dream sleep, busy brain, consolidating memories, processing emotions, relieving stress, </a:t>
            </a:r>
            <a:r>
              <a:rPr lang="en-GB" sz="1600" b="1" dirty="0"/>
              <a:t>learning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DFCC74-E3F9-4715-A5D0-CEDA9F11FF80}"/>
              </a:ext>
            </a:extLst>
          </p:cNvPr>
          <p:cNvSpPr txBox="1"/>
          <p:nvPr/>
        </p:nvSpPr>
        <p:spPr>
          <a:xfrm>
            <a:off x="5512802" y="5057190"/>
            <a:ext cx="3002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Stage 3 sleep</a:t>
            </a:r>
          </a:p>
          <a:p>
            <a:r>
              <a:rPr lang="en-GB" sz="1600" dirty="0"/>
              <a:t>This deep sleep, important for physical development, tissue repair, hormone production, growth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="" xmlns:a16="http://schemas.microsoft.com/office/drawing/2014/main" id="{F7CFFEBA-94FF-489B-9835-999E6432B2A1}"/>
              </a:ext>
            </a:extLst>
          </p:cNvPr>
          <p:cNvSpPr/>
          <p:nvPr/>
        </p:nvSpPr>
        <p:spPr>
          <a:xfrm>
            <a:off x="3976693" y="5536348"/>
            <a:ext cx="1225624" cy="38751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A455A0A-F896-4697-AAB0-1633298E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71" y="177206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2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6CEF5-83EE-482D-A428-22B78684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Sleep disorders and parasomnias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56E5CC-7D32-4D00-90A8-8F18AF5E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78" y="1552575"/>
            <a:ext cx="7701272" cy="4624388"/>
          </a:xfrm>
        </p:spPr>
        <p:txBody>
          <a:bodyPr/>
          <a:lstStyle/>
          <a:p>
            <a:pPr marL="0" indent="0">
              <a:spcAft>
                <a:spcPts val="200"/>
              </a:spcAft>
              <a:buNone/>
            </a:pPr>
            <a:r>
              <a:rPr lang="en-GB" sz="1400" dirty="0"/>
              <a:t>The most common sleep disorders include:</a:t>
            </a:r>
          </a:p>
          <a:p>
            <a:r>
              <a:rPr lang="en-GB" sz="1600" dirty="0">
                <a:latin typeface="+mj-lt"/>
              </a:rPr>
              <a:t>Restless legs syndrome (RLS):</a:t>
            </a:r>
            <a:r>
              <a:rPr lang="en-GB" sz="1600" dirty="0"/>
              <a:t> An irresistible urge to move legs.</a:t>
            </a:r>
          </a:p>
          <a:p>
            <a:r>
              <a:rPr lang="en-GB" sz="1600" b="1" dirty="0"/>
              <a:t>Delayed sleep phase syndrome (DSPS):</a:t>
            </a:r>
            <a:r>
              <a:rPr lang="en-GB" sz="1600" dirty="0"/>
              <a:t> inability to awaken and fall asleep at socially acceptable times</a:t>
            </a:r>
          </a:p>
          <a:p>
            <a:r>
              <a:rPr lang="en-GB" sz="1600" dirty="0">
                <a:latin typeface="+mj-lt"/>
              </a:rPr>
              <a:t>Narcolepsy: </a:t>
            </a:r>
            <a:r>
              <a:rPr lang="en-GB" sz="1600" dirty="0"/>
              <a:t>Excessive daytime sleepiness, often culminating in falling asleep spontaneously and unwillingly at inappropriate times. Cataplexy, a sudden weakness in the motor muscles that could result in collapse to the floor.</a:t>
            </a:r>
          </a:p>
          <a:p>
            <a:r>
              <a:rPr lang="en-GB" sz="1600" dirty="0">
                <a:latin typeface="+mj-lt"/>
              </a:rPr>
              <a:t>Obstructive sleep apnoea: </a:t>
            </a:r>
            <a:r>
              <a:rPr lang="en-GB" sz="1600" dirty="0"/>
              <a:t>Obstruction of the airway during sleep, causing lack of sufficient deep sleep; often accompanied by snoring.</a:t>
            </a:r>
          </a:p>
          <a:p>
            <a:pPr marL="0" indent="0">
              <a:buNone/>
            </a:pPr>
            <a:r>
              <a:rPr lang="en-GB" sz="1400" dirty="0"/>
              <a:t>Some frequent parasomnia are:</a:t>
            </a:r>
          </a:p>
          <a:p>
            <a:r>
              <a:rPr lang="en-GB" sz="1600" dirty="0">
                <a:latin typeface="+mj-lt"/>
              </a:rPr>
              <a:t>Night terrors: </a:t>
            </a:r>
            <a:r>
              <a:rPr lang="en-GB" sz="1600" dirty="0"/>
              <a:t>Abrupt awakening from sleep with behaviour consistent with terror.</a:t>
            </a:r>
          </a:p>
          <a:p>
            <a:r>
              <a:rPr lang="en-GB" sz="1600" dirty="0">
                <a:latin typeface="+mj-lt"/>
              </a:rPr>
              <a:t>Sleepwalking:</a:t>
            </a:r>
            <a:r>
              <a:rPr lang="en-GB" sz="1600" dirty="0"/>
              <a:t> Engaging in activities that are normally associated with wakefulness (such as eating or dressing), which may include walking, no conscious knowledge.</a:t>
            </a:r>
          </a:p>
          <a:p>
            <a:r>
              <a:rPr lang="en-GB" sz="1600" b="1" dirty="0"/>
              <a:t>Periodic limb movement disorder (PLMD):</a:t>
            </a:r>
            <a:r>
              <a:rPr lang="en-GB" sz="1600" dirty="0"/>
              <a:t> Sudden involuntary movement of arms and/or legs during sleep, for example kicking the legs. </a:t>
            </a:r>
          </a:p>
          <a:p>
            <a:r>
              <a:rPr lang="en-GB" sz="1600" b="1" dirty="0"/>
              <a:t>Rapid eye movement behaviour disorder (RBD):</a:t>
            </a:r>
            <a:r>
              <a:rPr lang="en-GB" sz="1600" dirty="0"/>
              <a:t> Acting out violent or dramatic dreams while in REM sleep.</a:t>
            </a:r>
          </a:p>
          <a:p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619D45-CDC5-4B88-92E7-2FC4D6203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DD22F0-C523-4428-ADAA-364F18B8D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0EC839-3DED-427D-90AA-0645AA1F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495" y="82868"/>
            <a:ext cx="1095775" cy="11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BBB2A5-0A23-45A4-8A62-EF860AC0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you can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8B753-D59B-43DA-A32B-8E299C28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77" y="1811867"/>
            <a:ext cx="7939957" cy="442756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Make sure that the bedroom is quiet and dark</a:t>
            </a:r>
            <a:r>
              <a:rPr lang="en-GB" sz="1800" dirty="0"/>
              <a:t>. Keep the room a restful and peaceful haven. Black-out blinds will make the room darker if necessary. 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Is the bed comfortable? </a:t>
            </a:r>
            <a:r>
              <a:rPr lang="en-GB" sz="1800" dirty="0"/>
              <a:t>When did you last change the mattress and pillows? Is the bed too small?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No TVs or iPads or phones. </a:t>
            </a:r>
            <a:r>
              <a:rPr lang="en-GB" sz="1800" dirty="0"/>
              <a:t> From at least 1 hour before bedtime and keep the devices out of the bedroom. The blue light emitted from electronics suppresses the production of melatonin, the hormone that helps us sleep.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Keep room temperature between 16—18</a:t>
            </a:r>
            <a:r>
              <a:rPr lang="en-GB" sz="1800" baseline="30000" dirty="0">
                <a:latin typeface="+mj-lt"/>
              </a:rPr>
              <a:t>o</a:t>
            </a:r>
            <a:r>
              <a:rPr lang="en-GB" sz="1800" dirty="0">
                <a:latin typeface="+mj-lt"/>
              </a:rPr>
              <a:t>C</a:t>
            </a:r>
            <a:r>
              <a:rPr lang="en-GB" sz="1800" dirty="0"/>
              <a:t>. High temperatures disturb sleep. Is the bed linen/duvet too much or too little? 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Have water beside the bed </a:t>
            </a:r>
            <a:r>
              <a:rPr lang="en-GB" sz="1800" dirty="0"/>
              <a:t>to drink if needs be in the night.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Get a good dose of daylight first thing</a:t>
            </a:r>
            <a:r>
              <a:rPr lang="en-GB" sz="1800" dirty="0"/>
              <a:t>. In the winter months you could use a </a:t>
            </a:r>
            <a:r>
              <a:rPr lang="en-GB" sz="1800" dirty="0" err="1"/>
              <a:t>Lumie</a:t>
            </a:r>
            <a:r>
              <a:rPr lang="en-GB" sz="1800" dirty="0"/>
              <a:t> clock (or similar). A simple alarm clock can be used to prevent early risers from getting out of bed.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271E39-7A93-4367-BB3D-78E91DB46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5DA2BF-40E2-427B-9EC4-DD442FA952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7CAAFB-03D8-4872-974C-2AE3C70A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43" y="131780"/>
            <a:ext cx="1148699" cy="1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8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24B387-75DC-4FFB-99CC-8CB31322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time before sleep … zzzz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A265A6-9B08-4E9A-B324-FF421781A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If possible keep regular bedtimes. </a:t>
            </a:r>
            <a:r>
              <a:rPr lang="en-US" sz="1800" dirty="0"/>
              <a:t>Regular exercise and </a:t>
            </a:r>
            <a:r>
              <a:rPr lang="en-GB" sz="1800" dirty="0"/>
              <a:t>meals, but not too close to bedtime.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Do not put pyjamas on too early</a:t>
            </a:r>
            <a:r>
              <a:rPr lang="en-GB" sz="1800" dirty="0"/>
              <a:t>, this gives the brain confusing messages.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Have a warm bath </a:t>
            </a:r>
            <a:r>
              <a:rPr lang="en-GB" sz="1800" dirty="0"/>
              <a:t>before bed.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A light snack 30-minutes before bedtime </a:t>
            </a:r>
            <a:r>
              <a:rPr lang="en-GB" sz="1800" dirty="0"/>
              <a:t>(</a:t>
            </a:r>
            <a:r>
              <a:rPr lang="en-GB" sz="1800" dirty="0" err="1"/>
              <a:t>eg</a:t>
            </a:r>
            <a:r>
              <a:rPr lang="en-GB" sz="1800" dirty="0"/>
              <a:t> a bowl of cereal, fruit, yoghurt) can help prevent disruption from night-time hunger, but avoid evening ‘grazing’. 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Minimise use of caffeine</a:t>
            </a:r>
            <a:r>
              <a:rPr lang="en-GB" sz="1800" dirty="0"/>
              <a:t>, particularly in the evening period. Especially avoid cola, chocolate, tea and coffee at this time. Fruit juices and squash can cause night-time urgency.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Minimise electronics </a:t>
            </a:r>
            <a:r>
              <a:rPr lang="en-GB" sz="1800" dirty="0"/>
              <a:t>use for the 60 minutes before bedtime. </a:t>
            </a:r>
          </a:p>
          <a:p>
            <a:pPr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Consider relaxation strategies </a:t>
            </a:r>
            <a:r>
              <a:rPr lang="en-GB" sz="1800" dirty="0"/>
              <a:t>to ‘wind down’.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6D1DEEB-C503-4209-B732-C5BCDF92A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FA8BF-AD8A-40B1-9048-5D55E4796E5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3A4189-70A7-42E8-A258-BD9F91B5BD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© Hunrosa Ltd 2019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C8975C-5938-42A3-9ECC-73114882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87" y="73945"/>
            <a:ext cx="1194067" cy="12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mediate palette">
      <a:dk1>
        <a:srgbClr val="000000"/>
      </a:dk1>
      <a:lt1>
        <a:srgbClr val="FFFFFF"/>
      </a:lt1>
      <a:dk2>
        <a:srgbClr val="44B493"/>
      </a:dk2>
      <a:lt2>
        <a:srgbClr val="EEECE1"/>
      </a:lt2>
      <a:accent1>
        <a:srgbClr val="EA580C"/>
      </a:accent1>
      <a:accent2>
        <a:srgbClr val="6993CD"/>
      </a:accent2>
      <a:accent3>
        <a:srgbClr val="8AC695"/>
      </a:accent3>
      <a:accent4>
        <a:srgbClr val="E94739"/>
      </a:accent4>
      <a:accent5>
        <a:srgbClr val="EE7521"/>
      </a:accent5>
      <a:accent6>
        <a:srgbClr val="F8A91B"/>
      </a:accent6>
      <a:hlink>
        <a:srgbClr val="31859B"/>
      </a:hlink>
      <a:folHlink>
        <a:srgbClr val="7CC3D6"/>
      </a:folHlink>
    </a:clrScheme>
    <a:fontScheme name="Thrive powerpoint font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C420 Day 1" id="{1158DC07-F4F1-4857-BC50-421B5E4DEF3F}" vid="{4B8F123B-DA7A-4CFB-8A69-B677DE9CC7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C40735D351543846148E999AB9CAF" ma:contentTypeVersion="54" ma:contentTypeDescription="Create a new document." ma:contentTypeScope="" ma:versionID="354414de11513c858eee264cd920ccd7">
  <xsd:schema xmlns:xsd="http://www.w3.org/2001/XMLSchema" xmlns:xs="http://www.w3.org/2001/XMLSchema" xmlns:p="http://schemas.microsoft.com/office/2006/metadata/properties" xmlns:ns1="http://schemas.microsoft.com/sharepoint/v3" xmlns:ns2="d1ad9d00-411f-414f-a2a6-e0666c0c8699" xmlns:ns3="167d4c63-447b-4ac9-895d-9b1d4e5f1263" targetNamespace="http://schemas.microsoft.com/office/2006/metadata/properties" ma:root="true" ma:fieldsID="f6a11249ba46d0adc54a3a6c7f63be7f" ns1:_="" ns2:_="" ns3:_="">
    <xsd:import namespace="http://schemas.microsoft.com/sharepoint/v3"/>
    <xsd:import namespace="d1ad9d00-411f-414f-a2a6-e0666c0c8699"/>
    <xsd:import namespace="167d4c63-447b-4ac9-895d-9b1d4e5f126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SharedWithUsers" minOccurs="0"/>
                <xsd:element ref="ns2:SharingHintHash" minOccurs="0"/>
                <xsd:element ref="ns3:l3da7fbed8854444bf619e76e8988df5" minOccurs="0"/>
                <xsd:element ref="ns3:e2e2c95af73544fb8a59067a6d0e06e0" minOccurs="0"/>
                <xsd:element ref="ns3:i6080bdb4ee246fbb7fefb68319ac6a4" minOccurs="0"/>
                <xsd:element ref="ns3:de22e7075b2742288694b69e981215f7" minOccurs="0"/>
                <xsd:element ref="ns3:_x0062_lu2" minOccurs="0"/>
                <xsd:element ref="ns3:Dev_x0020_Lifecycle" minOccurs="0"/>
                <xsd:element ref="ns3:Course_x0020_Outline" minOccurs="0"/>
                <xsd:element ref="ns2:SharedWithDetails" minOccurs="0"/>
                <xsd:element ref="ns1:_dlc_Exempt" minOccurs="0"/>
                <xsd:element ref="ns3:DLCPolicyLabelValue" minOccurs="0"/>
                <xsd:element ref="ns3:DLCPolicyLabelClientValue" minOccurs="0"/>
                <xsd:element ref="ns3:DLCPolicyLabelLock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d9d00-411f-414f-a2a6-e0666c0c869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47bb8bc-7ece-4af9-a16e-133a15ec6694}" ma:internalName="TaxCatchAll" ma:showField="CatchAllData" ma:web="d1ad9d00-411f-414f-a2a6-e0666c0c86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d4c63-447b-4ac9-895d-9b1d4e5f1263" elementFormDefault="qualified">
    <xsd:import namespace="http://schemas.microsoft.com/office/2006/documentManagement/types"/>
    <xsd:import namespace="http://schemas.microsoft.com/office/infopath/2007/PartnerControls"/>
    <xsd:element name="l3da7fbed8854444bf619e76e8988df5" ma:index="12" nillable="true" ma:taxonomy="true" ma:internalName="l3da7fbed8854444bf619e76e8988df5" ma:taxonomyFieldName="Level" ma:displayName="Level" ma:readOnly="false" ma:default="" ma:fieldId="{53da7fbe-d885-4444-bf61-9e76e8988df5}" ma:taxonomyMulti="true" ma:sspId="71e06984-c3e5-4181-a79b-ca29e535ac10" ma:termSetId="7e70ef71-bff1-453c-9a84-fb4d05fea0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e2c95af73544fb8a59067a6d0e06e0" ma:index="14" nillable="true" ma:taxonomy="true" ma:internalName="e2e2c95af73544fb8a59067a6d0e06e0" ma:taxonomyFieldName="Resource_x0020_Type" ma:displayName="Resource Type" ma:readOnly="false" ma:default="" ma:fieldId="{e2e2c95a-f735-44fb-8a59-067a6d0e06e0}" ma:taxonomyMulti="true" ma:sspId="71e06984-c3e5-4181-a79b-ca29e535ac10" ma:termSetId="6637a320-0530-4f03-88c7-f2b570df81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080bdb4ee246fbb7fefb68319ac6a4" ma:index="16" nillable="true" ma:taxonomy="true" ma:internalName="i6080bdb4ee246fbb7fefb68319ac6a4" ma:taxonomyFieldName="Age_x0020_Group" ma:displayName="Age Group" ma:readOnly="false" ma:default="" ma:fieldId="{26080bdb-4ee2-46fb-b7fe-fb68319ac6a4}" ma:taxonomyMulti="true" ma:sspId="71e06984-c3e5-4181-a79b-ca29e535ac10" ma:termSetId="03fc3c88-eb31-4faa-9c09-cb3cbf085d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22e7075b2742288694b69e981215f7" ma:index="18" nillable="true" ma:taxonomy="true" ma:internalName="de22e7075b2742288694b69e981215f7" ma:taxonomyFieldName="Sector" ma:displayName="Sector" ma:default="" ma:fieldId="{de22e707-5b27-4228-8694-b69e981215f7}" ma:taxonomyMulti="true" ma:sspId="71e06984-c3e5-4181-a79b-ca29e535ac10" ma:termSetId="2dfc48be-5c50-45fb-bd97-ff941254d5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x0062_lu2" ma:index="19" nillable="true" ma:displayName="Authors" ma:list="UserInfo" ma:SearchPeopleOnly="false" ma:SharePointGroup="0" ma:internalName="_x0062_lu2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v_x0020_Lifecycle" ma:index="20" nillable="true" ma:displayName="Dev Lifecycle" ma:list="{65f8e784-3ab3-4218-b90f-f8cd4fa0fe6b}" ma:internalName="Dev_x0020_Lifecycle" ma:showField="Title">
      <xsd:simpleType>
        <xsd:restriction base="dms:Lookup"/>
      </xsd:simpleType>
    </xsd:element>
    <xsd:element name="Course_x0020_Outline" ma:index="21" nillable="true" ma:displayName="Course Outline Completed?" ma:list="{c90fc9c9-e1db-4de1-9f12-cd69b295a185}" ma:internalName="Course_x0020_Outline" ma:showField="Title">
      <xsd:simpleType>
        <xsd:restriction base="dms:Lookup"/>
      </xsd:simpleType>
    </xsd:element>
    <xsd:element name="DLCPolicyLabelValue" ma:index="24" nillable="true" ma:displayName="Label" ma:description="Stores the current value of the label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25" nillable="true" ma:displayName="Client Label Value" ma:description="Stores the last label value computed on the client." ma:hidden="true" ma:internalName="DLCPolicyLabelClientValue" ma:readOnly="false">
      <xsd:simpleType>
        <xsd:restriction base="dms:Note"/>
      </xsd:simpleType>
    </xsd:element>
    <xsd:element name="DLCPolicyLabelLock" ma:index="26" nillable="true" ma:displayName="Label Locked" ma:description="Indicates whether the label should be updated when item properties are modified." ma:hidden="true" ma:internalName="DLCPolicyLabelLock" ma:readOnly="false">
      <xsd:simpleType>
        <xsd:restriction base="dms:Text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33CCD3914FE4CB1A48831AE12A403" ma:contentTypeVersion="12" ma:contentTypeDescription="Create a new document." ma:contentTypeScope="" ma:versionID="e725f5d60eb572e049601a4afa250b83">
  <xsd:schema xmlns:xsd="http://www.w3.org/2001/XMLSchema" xmlns:xs="http://www.w3.org/2001/XMLSchema" xmlns:p="http://schemas.microsoft.com/office/2006/metadata/properties" xmlns:ns2="b6fee82b-6132-4f47-8e59-ff612c9b92ed" xmlns:ns3="f0e8d011-2c4f-4c60-85ab-dc36d81ef021" targetNamespace="http://schemas.microsoft.com/office/2006/metadata/properties" ma:root="true" ma:fieldsID="24459bbe480804efb4475983c7890239" ns2:_="" ns3:_="">
    <xsd:import namespace="b6fee82b-6132-4f47-8e59-ff612c9b92ed"/>
    <xsd:import namespace="f0e8d011-2c4f-4c60-85ab-dc36d81e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ee82b-6132-4f47-8e59-ff612c9b9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8d011-2c4f-4c60-85ab-dc36d81e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e8d011-2c4f-4c60-85ab-dc36d81ef021">
      <UserInfo>
        <DisplayName>Alex Fender</DisplayName>
        <AccountId>133</AccountId>
        <AccountType/>
      </UserInfo>
      <UserInfo>
        <DisplayName>Beth Alford</DisplayName>
        <AccountId>685</AccountId>
        <AccountType/>
      </UserInfo>
      <UserInfo>
        <DisplayName>Elizabeth Charles</DisplayName>
        <AccountId>618</AccountId>
        <AccountType/>
      </UserInfo>
      <UserInfo>
        <DisplayName>Sue Proffitt</DisplayName>
        <AccountId>505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99DC70D-2E66-432D-A4C7-9CD01A8C5B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C4FBF3-6DBA-4B31-97FB-FE42AE1FD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ad9d00-411f-414f-a2a6-e0666c0c8699"/>
    <ds:schemaRef ds:uri="167d4c63-447b-4ac9-895d-9b1d4e5f1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D2CE80-7309-47EA-8D80-5962A99B444E}"/>
</file>

<file path=customXml/itemProps4.xml><?xml version="1.0" encoding="utf-8"?>
<ds:datastoreItem xmlns:ds="http://schemas.openxmlformats.org/officeDocument/2006/customXml" ds:itemID="{3EBD7CD7-126F-4163-898F-515F0D33ED6B}">
  <ds:schemaRefs>
    <ds:schemaRef ds:uri="http://purl.org/dc/terms/"/>
    <ds:schemaRef ds:uri="http://schemas.microsoft.com/office/2006/documentManagement/types"/>
    <ds:schemaRef ds:uri="d1ad9d00-411f-414f-a2a6-e0666c0c869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167d4c63-447b-4ac9-895d-9b1d4e5f12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TC420%20Day%201</Template>
  <TotalTime>1381</TotalTime>
  <Words>1245</Words>
  <Application>Microsoft Office PowerPoint</Application>
  <PresentationFormat>On-screen Show (4:3)</PresentationFormat>
  <Paragraphs>139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Impact of sleeplessness</vt:lpstr>
      <vt:lpstr>Sleep science</vt:lpstr>
      <vt:lpstr>Circadian rhythm and homeostatic sleep drive</vt:lpstr>
      <vt:lpstr>Sleep science: The Hypnogram</vt:lpstr>
      <vt:lpstr>Sleep disorders and parasomnias </vt:lpstr>
      <vt:lpstr>Where you can sleep</vt:lpstr>
      <vt:lpstr>In the time before sleep … zzzz</vt:lpstr>
      <vt:lpstr>Average sleep needs</vt:lpstr>
      <vt:lpstr>What can affect children</vt:lpstr>
      <vt:lpstr>Other things that affect sleep</vt:lpstr>
      <vt:lpstr>Ideas for soothing anxiety</vt:lpstr>
      <vt:lpstr>Detecting sleep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Fox</dc:creator>
  <cp:lastModifiedBy>Matthew Fox</cp:lastModifiedBy>
  <cp:revision>16</cp:revision>
  <cp:lastPrinted>2019-09-09T15:34:20Z</cp:lastPrinted>
  <dcterms:created xsi:type="dcterms:W3CDTF">2016-12-13T12:47:08Z</dcterms:created>
  <dcterms:modified xsi:type="dcterms:W3CDTF">2019-12-18T15:48:31Z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0x0101007C633CCD3914FE4CB1A48831AE12A403</vt:lpwstr>
  </property>
  <property fmtid="{D5CDD505-2E9C-101B-9397-08002B2CF9AE}" pid="3" name="Sector">
    <vt:lpwstr/>
  </property>
  <property fmtid="{D5CDD505-2E9C-101B-9397-08002B2CF9AE}" pid="4" name="Level">
    <vt:lpwstr/>
  </property>
  <property fmtid="{D5CDD505-2E9C-101B-9397-08002B2CF9AE}" pid="5" name="Resource Type">
    <vt:lpwstr/>
  </property>
  <property fmtid="{D5CDD505-2E9C-101B-9397-08002B2CF9AE}" pid="6" name="Age Group">
    <vt:lpwstr/>
  </property>
  <property fmtid="{D5CDD505-2E9C-101B-9397-08002B2CF9AE}" pid="7" name="AuthorIds_UIVersion_3">
    <vt:lpwstr>466</vt:lpwstr>
  </property>
  <property fmtid="{D5CDD505-2E9C-101B-9397-08002B2CF9AE}" pid="8" name="AuthorIds_UIVersion_4">
    <vt:lpwstr>466</vt:lpwstr>
  </property>
  <property fmtid="{D5CDD505-2E9C-101B-9397-08002B2CF9AE}" pid="9" name="AuthorIds_UIVersion_8">
    <vt:lpwstr>3563</vt:lpwstr>
  </property>
  <property fmtid="{D5CDD505-2E9C-101B-9397-08002B2CF9AE}" pid="10" name="AuthorIds_UIVersion_9">
    <vt:lpwstr>3563</vt:lpwstr>
  </property>
</Properties>
</file>